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4" r:id="rId4"/>
    <p:sldId id="258" r:id="rId5"/>
    <p:sldId id="259" r:id="rId6"/>
    <p:sldId id="260" r:id="rId7"/>
    <p:sldId id="261"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6"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655A5808-3B61-48CC-92EF-85AC2E0DFA56}" type="datetime2">
              <a:rPr lang="en-US" smtClean="0"/>
              <a:t>Tuesday, October 24, 2023</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7929394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735E98AF-4574-4509-BF7A-519ACD5BF826}" type="datetime2">
              <a:rPr lang="en-US" smtClean="0"/>
              <a:t>Tuesday, October 24, 2023</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720738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93DD97D4-9636-490F-85D0-E926C2B6F3B1}" type="datetime2">
              <a:rPr lang="en-US" smtClean="0"/>
              <a:t>Tuesday, October 24, 2023</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395997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2F3AF3C6-0FD4-4939-991C-00DDE5C56815}" type="datetime2">
              <a:rPr lang="en-US" smtClean="0"/>
              <a:t>Tuesday, October 24, 2023</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906150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86807482-8128-47C6-A8DD-6452B0291CFF}" type="datetime2">
              <a:rPr lang="en-US" smtClean="0"/>
              <a:t>Tuesday, October 24, 2023</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163642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37903F25-275E-41DE-BE3B-EBF0DB49F9B1}" type="datetime2">
              <a:rPr lang="en-US" smtClean="0"/>
              <a:t>Tuesday, October 24, 2023</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966436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E475572-4A44-4171-84AA-64D42C8050A6}" type="datetime2">
              <a:rPr lang="en-US" smtClean="0"/>
              <a:t>Tuesday, October 24, 2023</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44478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C4C1612E-528E-4FD5-9E9E-E15F1108F171}" type="datetime2">
              <a:rPr lang="en-US" smtClean="0"/>
              <a:t>Tuesday, October 24, 2023</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200054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D4F6D862-A06D-436F-A92E-EBAAD50B6E50}" type="datetime2">
              <a:rPr lang="en-US" smtClean="0"/>
              <a:t>Tuesday, October 24, 2023</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1152051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B73E0B7D-2260-4809-8F0A-9E5F3E24F169}" type="datetime2">
              <a:rPr lang="en-US" smtClean="0"/>
              <a:t>Tuesday, October 24, 2023</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543851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C8E4735-C637-46A3-94EB-AB3AC4188D2F}" type="datetime2">
              <a:rPr lang="en-US" smtClean="0"/>
              <a:t>Tuesday, October 24, 2023</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918203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800" cap="all" spc="300" baseline="0">
                <a:solidFill>
                  <a:srgbClr val="FFFFFF"/>
                </a:solidFill>
              </a:defRPr>
            </a:lvl1pPr>
          </a:lstStyle>
          <a:p>
            <a:fld id="{AE0C963C-C1DB-4AFD-9DDC-0691666BF49B}" type="datetime2">
              <a:rPr lang="en-US" smtClean="0"/>
              <a:pPr/>
              <a:t>Tuesday, October 24, 2023</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8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40823663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adacomputerscience.org/concepts/proglang_bitwise_manipulation?examBoard=all&amp;stage=al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4EFA1-FE77-BE5F-3C16-273BC36EFB73}"/>
              </a:ext>
            </a:extLst>
          </p:cNvPr>
          <p:cNvSpPr>
            <a:spLocks noGrp="1"/>
          </p:cNvSpPr>
          <p:nvPr>
            <p:ph type="ctrTitle"/>
          </p:nvPr>
        </p:nvSpPr>
        <p:spPr>
          <a:xfrm>
            <a:off x="1415143" y="1137556"/>
            <a:ext cx="9144000" cy="1247067"/>
          </a:xfrm>
        </p:spPr>
        <p:txBody>
          <a:bodyPr/>
          <a:lstStyle/>
          <a:p>
            <a:r>
              <a:rPr lang="en-US" dirty="0"/>
              <a:t>Bitwise manipulation</a:t>
            </a:r>
          </a:p>
        </p:txBody>
      </p:sp>
      <p:sp>
        <p:nvSpPr>
          <p:cNvPr id="3" name="Subtitle 2">
            <a:extLst>
              <a:ext uri="{FF2B5EF4-FFF2-40B4-BE49-F238E27FC236}">
                <a16:creationId xmlns:a16="http://schemas.microsoft.com/office/drawing/2014/main" id="{7095CD2C-07F6-36FC-0B8F-4A81B67DADDF}"/>
              </a:ext>
            </a:extLst>
          </p:cNvPr>
          <p:cNvSpPr>
            <a:spLocks noGrp="1"/>
          </p:cNvSpPr>
          <p:nvPr>
            <p:ph type="subTitle" idx="1"/>
          </p:nvPr>
        </p:nvSpPr>
        <p:spPr/>
        <p:txBody>
          <a:bodyPr/>
          <a:lstStyle/>
          <a:p>
            <a:r>
              <a:rPr lang="en-US" dirty="0"/>
              <a:t>Used in Control System</a:t>
            </a:r>
          </a:p>
        </p:txBody>
      </p:sp>
    </p:spTree>
    <p:extLst>
      <p:ext uri="{BB962C8B-B14F-4D97-AF65-F5344CB8AC3E}">
        <p14:creationId xmlns:p14="http://schemas.microsoft.com/office/powerpoint/2010/main" val="10578665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26E00-DB70-8F70-7EB0-76144C6BAF1D}"/>
              </a:ext>
            </a:extLst>
          </p:cNvPr>
          <p:cNvSpPr>
            <a:spLocks noGrp="1"/>
          </p:cNvSpPr>
          <p:nvPr>
            <p:ph type="title"/>
          </p:nvPr>
        </p:nvSpPr>
        <p:spPr>
          <a:xfrm>
            <a:off x="925286" y="451758"/>
            <a:ext cx="10241280" cy="772668"/>
          </a:xfrm>
        </p:spPr>
        <p:txBody>
          <a:bodyPr/>
          <a:lstStyle/>
          <a:p>
            <a:r>
              <a:rPr lang="en-US" dirty="0"/>
              <a:t>What is Bitwise Manipulation</a:t>
            </a:r>
          </a:p>
        </p:txBody>
      </p:sp>
      <p:sp>
        <p:nvSpPr>
          <p:cNvPr id="3" name="Content Placeholder 2">
            <a:extLst>
              <a:ext uri="{FF2B5EF4-FFF2-40B4-BE49-F238E27FC236}">
                <a16:creationId xmlns:a16="http://schemas.microsoft.com/office/drawing/2014/main" id="{A0C2BA39-1740-91B4-8EDC-02B35AD1DAA1}"/>
              </a:ext>
            </a:extLst>
          </p:cNvPr>
          <p:cNvSpPr>
            <a:spLocks noGrp="1"/>
          </p:cNvSpPr>
          <p:nvPr>
            <p:ph idx="1"/>
          </p:nvPr>
        </p:nvSpPr>
        <p:spPr>
          <a:xfrm>
            <a:off x="832758" y="1719943"/>
            <a:ext cx="9247414" cy="4351673"/>
          </a:xfrm>
        </p:spPr>
        <p:txBody>
          <a:bodyPr>
            <a:normAutofit/>
          </a:bodyPr>
          <a:lstStyle/>
          <a:p>
            <a:pPr marL="0" indent="0">
              <a:buNone/>
            </a:pPr>
            <a:r>
              <a:rPr lang="en-US" dirty="0"/>
              <a:t>In high-level programming languages, programmers rarely work directly with binary strings. </a:t>
            </a:r>
          </a:p>
          <a:p>
            <a:pPr marL="0" indent="0">
              <a:buNone/>
            </a:pPr>
            <a:r>
              <a:rPr lang="en-US" dirty="0"/>
              <a:t>Bitwise manipulation allows the programmer to work with sets of bits through logical bitwise operations. </a:t>
            </a:r>
          </a:p>
          <a:p>
            <a:pPr marL="0" indent="0">
              <a:buNone/>
            </a:pPr>
            <a:r>
              <a:rPr lang="en-US" dirty="0"/>
              <a:t>These operations are directly supported by the processor, which makes them fast and very efficient. </a:t>
            </a:r>
          </a:p>
          <a:p>
            <a:pPr marL="0" indent="0">
              <a:buNone/>
            </a:pPr>
            <a:r>
              <a:rPr lang="en-US" dirty="0"/>
              <a:t>A logical bitwise operator is one that works on a single bit (or set of bits) within a binary string. Bitwise operations are often used in low-level programs to manipulate the contents of registers or memory locations.</a:t>
            </a:r>
          </a:p>
        </p:txBody>
      </p:sp>
    </p:spTree>
    <p:extLst>
      <p:ext uri="{BB962C8B-B14F-4D97-AF65-F5344CB8AC3E}">
        <p14:creationId xmlns:p14="http://schemas.microsoft.com/office/powerpoint/2010/main" val="2769778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1FB27-B413-41D0-82DC-301D5F79116B}"/>
              </a:ext>
            </a:extLst>
          </p:cNvPr>
          <p:cNvSpPr>
            <a:spLocks noGrp="1"/>
          </p:cNvSpPr>
          <p:nvPr>
            <p:ph type="title"/>
          </p:nvPr>
        </p:nvSpPr>
        <p:spPr>
          <a:xfrm>
            <a:off x="1237376" y="300578"/>
            <a:ext cx="10241280" cy="622211"/>
          </a:xfrm>
        </p:spPr>
        <p:txBody>
          <a:bodyPr anchor="t"/>
          <a:lstStyle/>
          <a:p>
            <a:pPr algn="ctr"/>
            <a:r>
              <a:rPr lang="en-US" dirty="0"/>
              <a:t>Video lesson</a:t>
            </a:r>
          </a:p>
        </p:txBody>
      </p:sp>
      <p:pic>
        <p:nvPicPr>
          <p:cNvPr id="3" name="Bitwise manipulation and masks">
            <a:hlinkClick r:id="" action="ppaction://media"/>
            <a:extLst>
              <a:ext uri="{FF2B5EF4-FFF2-40B4-BE49-F238E27FC236}">
                <a16:creationId xmlns:a16="http://schemas.microsoft.com/office/drawing/2014/main" id="{F08FE3C8-6B4A-4E1C-9F93-2948753E18A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5226" y="922789"/>
            <a:ext cx="11258025" cy="5385732"/>
          </a:xfrm>
          <a:prstGeom prst="rect">
            <a:avLst/>
          </a:prstGeom>
        </p:spPr>
      </p:pic>
    </p:spTree>
    <p:extLst>
      <p:ext uri="{BB962C8B-B14F-4D97-AF65-F5344CB8AC3E}">
        <p14:creationId xmlns:p14="http://schemas.microsoft.com/office/powerpoint/2010/main" val="2666088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62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26E00-DB70-8F70-7EB0-76144C6BAF1D}"/>
              </a:ext>
            </a:extLst>
          </p:cNvPr>
          <p:cNvSpPr>
            <a:spLocks noGrp="1"/>
          </p:cNvSpPr>
          <p:nvPr>
            <p:ph type="title"/>
          </p:nvPr>
        </p:nvSpPr>
        <p:spPr>
          <a:xfrm>
            <a:off x="925286" y="451758"/>
            <a:ext cx="10241280" cy="996042"/>
          </a:xfrm>
        </p:spPr>
        <p:txBody>
          <a:bodyPr>
            <a:normAutofit fontScale="90000"/>
          </a:bodyPr>
          <a:lstStyle/>
          <a:p>
            <a:r>
              <a:rPr lang="en-US" dirty="0"/>
              <a:t>Bitwise Manipulation in monitoring and control system</a:t>
            </a:r>
          </a:p>
        </p:txBody>
      </p:sp>
      <p:sp>
        <p:nvSpPr>
          <p:cNvPr id="3" name="Content Placeholder 2">
            <a:extLst>
              <a:ext uri="{FF2B5EF4-FFF2-40B4-BE49-F238E27FC236}">
                <a16:creationId xmlns:a16="http://schemas.microsoft.com/office/drawing/2014/main" id="{A0C2BA39-1740-91B4-8EDC-02B35AD1DAA1}"/>
              </a:ext>
            </a:extLst>
          </p:cNvPr>
          <p:cNvSpPr>
            <a:spLocks noGrp="1"/>
          </p:cNvSpPr>
          <p:nvPr>
            <p:ph idx="1"/>
          </p:nvPr>
        </p:nvSpPr>
        <p:spPr>
          <a:xfrm>
            <a:off x="832757" y="1719943"/>
            <a:ext cx="8752113" cy="4351673"/>
          </a:xfrm>
        </p:spPr>
        <p:txBody>
          <a:bodyPr>
            <a:normAutofit fontScale="92500" lnSpcReduction="10000"/>
          </a:bodyPr>
          <a:lstStyle/>
          <a:p>
            <a:pPr marL="0" indent="0">
              <a:lnSpc>
                <a:spcPct val="160000"/>
              </a:lnSpc>
              <a:spcAft>
                <a:spcPts val="800"/>
              </a:spcAft>
              <a:buNone/>
            </a:pPr>
            <a:r>
              <a:rPr lang="en-US" sz="1800" dirty="0">
                <a:solidFill>
                  <a:srgbClr val="000000"/>
                </a:solidFill>
                <a:latin typeface="Bookman Old Style" panose="02050604050505020204" pitchFamily="18" charset="0"/>
                <a:ea typeface="Calibri" panose="020F0502020204030204" pitchFamily="34" charset="0"/>
                <a:cs typeface="OfficinaSansStd-Book"/>
              </a:rPr>
              <a:t>I</a:t>
            </a:r>
            <a:r>
              <a:rPr lang="en-US" sz="1800" dirty="0">
                <a:solidFill>
                  <a:srgbClr val="000000"/>
                </a:solidFill>
                <a:effectLst/>
                <a:latin typeface="Bookman Old Style" panose="02050604050505020204" pitchFamily="18" charset="0"/>
                <a:ea typeface="Calibri" panose="020F0502020204030204" pitchFamily="34" charset="0"/>
                <a:cs typeface="OfficinaSansStd-Book"/>
              </a:rPr>
              <a:t>n a monitoring and control system, a single 8-bit register, or memory location could be used to hold the input from eight sensors or to control eight actuators. </a:t>
            </a:r>
          </a:p>
          <a:p>
            <a:pPr marL="0" indent="0">
              <a:lnSpc>
                <a:spcPct val="160000"/>
              </a:lnSpc>
              <a:spcAft>
                <a:spcPts val="800"/>
              </a:spcAft>
              <a:buNone/>
            </a:pPr>
            <a:r>
              <a:rPr lang="en-US" sz="1800" dirty="0">
                <a:solidFill>
                  <a:srgbClr val="000000"/>
                </a:solidFill>
                <a:effectLst/>
                <a:latin typeface="Bookman Old Style" panose="02050604050505020204" pitchFamily="18" charset="0"/>
                <a:ea typeface="Calibri" panose="020F0502020204030204" pitchFamily="34" charset="0"/>
                <a:cs typeface="OfficinaSansStd-Book"/>
              </a:rPr>
              <a:t>Logical bitwise operators could be used in conjunction with a mask to </a:t>
            </a:r>
            <a:r>
              <a:rPr lang="en-US" sz="1800" b="1" dirty="0">
                <a:solidFill>
                  <a:srgbClr val="FF0000"/>
                </a:solidFill>
                <a:effectLst/>
                <a:latin typeface="Bookman Old Style" panose="02050604050505020204" pitchFamily="18" charset="0"/>
                <a:ea typeface="Calibri" panose="020F0502020204030204" pitchFamily="34" charset="0"/>
                <a:cs typeface="OfficinaSansStd-Book"/>
              </a:rPr>
              <a:t>clear,</a:t>
            </a:r>
            <a:r>
              <a:rPr lang="en-US" sz="1800" dirty="0">
                <a:solidFill>
                  <a:srgbClr val="000000"/>
                </a:solidFill>
                <a:effectLst/>
                <a:latin typeface="Bookman Old Style" panose="02050604050505020204" pitchFamily="18" charset="0"/>
                <a:ea typeface="Calibri" panose="020F0502020204030204" pitchFamily="34" charset="0"/>
                <a:cs typeface="OfficinaSansStd-Book"/>
              </a:rPr>
              <a:t> </a:t>
            </a:r>
            <a:r>
              <a:rPr lang="en-US" sz="1800" b="1" dirty="0">
                <a:solidFill>
                  <a:srgbClr val="00B050"/>
                </a:solidFill>
                <a:effectLst/>
                <a:latin typeface="Bookman Old Style" panose="02050604050505020204" pitchFamily="18" charset="0"/>
                <a:ea typeface="Calibri" panose="020F0502020204030204" pitchFamily="34" charset="0"/>
                <a:cs typeface="OfficinaSansStd-Book"/>
              </a:rPr>
              <a:t>check, </a:t>
            </a:r>
            <a:r>
              <a:rPr lang="en-US" sz="1800" b="1" dirty="0">
                <a:solidFill>
                  <a:srgbClr val="002060"/>
                </a:solidFill>
                <a:effectLst/>
                <a:latin typeface="Bookman Old Style" panose="02050604050505020204" pitchFamily="18" charset="0"/>
                <a:ea typeface="Calibri" panose="020F0502020204030204" pitchFamily="34" charset="0"/>
                <a:cs typeface="OfficinaSansStd-Book"/>
              </a:rPr>
              <a:t>set, </a:t>
            </a:r>
            <a:r>
              <a:rPr lang="en-US" sz="1800" dirty="0">
                <a:solidFill>
                  <a:srgbClr val="000000"/>
                </a:solidFill>
                <a:effectLst/>
                <a:latin typeface="Bookman Old Style" panose="02050604050505020204" pitchFamily="18" charset="0"/>
                <a:ea typeface="Calibri" panose="020F0502020204030204" pitchFamily="34" charset="0"/>
                <a:cs typeface="OfficinaSansStd-Book"/>
              </a:rPr>
              <a:t>or </a:t>
            </a:r>
            <a:r>
              <a:rPr lang="en-US" sz="1800" b="1" dirty="0">
                <a:solidFill>
                  <a:srgbClr val="7030A0"/>
                </a:solidFill>
                <a:effectLst/>
                <a:latin typeface="Bookman Old Style" panose="02050604050505020204" pitchFamily="18" charset="0"/>
                <a:ea typeface="Calibri" panose="020F0502020204030204" pitchFamily="34" charset="0"/>
                <a:cs typeface="OfficinaSansStd-Book"/>
              </a:rPr>
              <a:t>toggle (flip) </a:t>
            </a:r>
            <a:r>
              <a:rPr lang="en-US" sz="1800" dirty="0">
                <a:solidFill>
                  <a:srgbClr val="000000"/>
                </a:solidFill>
                <a:effectLst/>
                <a:latin typeface="Bookman Old Style" panose="02050604050505020204" pitchFamily="18" charset="0"/>
                <a:ea typeface="Calibri" panose="020F0502020204030204" pitchFamily="34" charset="0"/>
                <a:cs typeface="OfficinaSansStd-Book"/>
              </a:rPr>
              <a:t>each individual bit (or set of bits) within the string.</a:t>
            </a:r>
          </a:p>
          <a:p>
            <a:pPr marL="0" indent="0">
              <a:lnSpc>
                <a:spcPct val="107000"/>
              </a:lnSpc>
              <a:spcAft>
                <a:spcPts val="800"/>
              </a:spcAft>
              <a:buNone/>
            </a:pPr>
            <a:r>
              <a:rPr lang="en-US" sz="1800" dirty="0">
                <a:solidFill>
                  <a:srgbClr val="000000"/>
                </a:solidFill>
                <a:effectLst/>
                <a:latin typeface="Bookman Old Style" panose="02050604050505020204" pitchFamily="18" charset="0"/>
                <a:ea typeface="Calibri" panose="020F0502020204030204" pitchFamily="34" charset="0"/>
                <a:cs typeface="OfficinaSansStd-Book"/>
              </a:rPr>
              <a:t>Each bit in a register or memory location can be used as a </a:t>
            </a:r>
            <a:r>
              <a:rPr lang="en-US" sz="1800" b="1" dirty="0">
                <a:solidFill>
                  <a:srgbClr val="7030A0"/>
                </a:solidFill>
                <a:effectLst/>
                <a:latin typeface="Bookman Old Style" panose="02050604050505020204" pitchFamily="18" charset="0"/>
                <a:ea typeface="Calibri" panose="020F0502020204030204" pitchFamily="34" charset="0"/>
                <a:cs typeface="OfficinaSansStd-Book"/>
              </a:rPr>
              <a:t>flag</a:t>
            </a:r>
            <a:r>
              <a:rPr lang="en-US" sz="1800" dirty="0">
                <a:solidFill>
                  <a:srgbClr val="000000"/>
                </a:solidFill>
                <a:effectLst/>
                <a:latin typeface="Bookman Old Style" panose="02050604050505020204" pitchFamily="18" charset="0"/>
                <a:ea typeface="Calibri" panose="020F0502020204030204" pitchFamily="34" charset="0"/>
                <a:cs typeface="OfficinaSansStd-Book"/>
              </a:rPr>
              <a:t> and would need to be tested, set or cleared separately.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800" dirty="0">
                <a:solidFill>
                  <a:srgbClr val="000000"/>
                </a:solidFill>
                <a:effectLst/>
                <a:latin typeface="Bookman Old Style" panose="02050604050505020204" pitchFamily="18" charset="0"/>
                <a:ea typeface="Calibri" panose="020F0502020204030204" pitchFamily="34" charset="0"/>
                <a:cs typeface="OfficinaSansStd-Book"/>
              </a:rPr>
              <a:t>Example</a:t>
            </a:r>
          </a:p>
          <a:p>
            <a:pPr marL="0" indent="0">
              <a:buNone/>
            </a:pPr>
            <a:r>
              <a:rPr lang="en-US" sz="1800" dirty="0">
                <a:solidFill>
                  <a:srgbClr val="000000"/>
                </a:solidFill>
                <a:latin typeface="Bookman Old Style" panose="02050604050505020204" pitchFamily="18" charset="0"/>
                <a:ea typeface="Calibri" panose="020F0502020204030204" pitchFamily="34" charset="0"/>
                <a:cs typeface="OfficinaSansStd-Book"/>
              </a:rPr>
              <a:t>A</a:t>
            </a:r>
            <a:r>
              <a:rPr lang="en-US" sz="1800" dirty="0">
                <a:solidFill>
                  <a:srgbClr val="000000"/>
                </a:solidFill>
                <a:effectLst/>
                <a:latin typeface="Bookman Old Style" panose="02050604050505020204" pitchFamily="18" charset="0"/>
                <a:ea typeface="Calibri" panose="020F0502020204030204" pitchFamily="34" charset="0"/>
                <a:cs typeface="OfficinaSansStd-Book"/>
              </a:rPr>
              <a:t> control system with eight different sensors would need to record when the data from each sensor had been processed. </a:t>
            </a:r>
          </a:p>
          <a:p>
            <a:pPr marL="0" indent="0">
              <a:buNone/>
            </a:pPr>
            <a:r>
              <a:rPr lang="en-US" sz="1800" dirty="0">
                <a:solidFill>
                  <a:srgbClr val="000000"/>
                </a:solidFill>
                <a:effectLst/>
                <a:latin typeface="Bookman Old Style" panose="02050604050505020204" pitchFamily="18" charset="0"/>
                <a:ea typeface="Calibri" panose="020F0502020204030204" pitchFamily="34" charset="0"/>
                <a:cs typeface="OfficinaSansStd-Book"/>
              </a:rPr>
              <a:t>This could be shown using 8 different bits in the same memory location</a:t>
            </a:r>
            <a:r>
              <a:rPr lang="en-US" dirty="0"/>
              <a:t>.</a:t>
            </a:r>
          </a:p>
        </p:txBody>
      </p:sp>
    </p:spTree>
    <p:extLst>
      <p:ext uri="{BB962C8B-B14F-4D97-AF65-F5344CB8AC3E}">
        <p14:creationId xmlns:p14="http://schemas.microsoft.com/office/powerpoint/2010/main" val="15031355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68E6-3A98-DA60-F405-A9EFAA10E767}"/>
              </a:ext>
            </a:extLst>
          </p:cNvPr>
          <p:cNvSpPr>
            <a:spLocks noGrp="1"/>
          </p:cNvSpPr>
          <p:nvPr>
            <p:ph type="title"/>
          </p:nvPr>
        </p:nvSpPr>
        <p:spPr/>
        <p:txBody>
          <a:bodyPr anchor="t">
            <a:normAutofit fontScale="90000"/>
          </a:bodyPr>
          <a:lstStyle/>
          <a:p>
            <a:r>
              <a:rPr lang="en-US" dirty="0"/>
              <a:t>Logical operators that are used with Bitwise manipulation</a:t>
            </a:r>
            <a:br>
              <a:rPr lang="en-US" dirty="0"/>
            </a:br>
            <a:endParaRPr lang="en-US" dirty="0"/>
          </a:p>
        </p:txBody>
      </p:sp>
      <p:sp>
        <p:nvSpPr>
          <p:cNvPr id="3" name="Content Placeholder 2">
            <a:extLst>
              <a:ext uri="{FF2B5EF4-FFF2-40B4-BE49-F238E27FC236}">
                <a16:creationId xmlns:a16="http://schemas.microsoft.com/office/drawing/2014/main" id="{E5B42511-59ED-E95E-6201-B6FDC32F1793}"/>
              </a:ext>
            </a:extLst>
          </p:cNvPr>
          <p:cNvSpPr>
            <a:spLocks noGrp="1"/>
          </p:cNvSpPr>
          <p:nvPr>
            <p:ph idx="1"/>
          </p:nvPr>
        </p:nvSpPr>
        <p:spPr>
          <a:xfrm>
            <a:off x="941614" y="2444060"/>
            <a:ext cx="9536236" cy="2911711"/>
          </a:xfrm>
        </p:spPr>
        <p:txBody>
          <a:bodyPr>
            <a:normAutofit/>
          </a:bodyPr>
          <a:lstStyle/>
          <a:p>
            <a:pPr>
              <a:lnSpc>
                <a:spcPct val="107000"/>
              </a:lnSpc>
              <a:spcAft>
                <a:spcPts val="800"/>
              </a:spcAft>
            </a:pPr>
            <a:r>
              <a:rPr lang="en-US" sz="1800" dirty="0">
                <a:solidFill>
                  <a:srgbClr val="000000"/>
                </a:solidFill>
                <a:effectLst/>
                <a:latin typeface="Bookman Old Style" panose="02050604050505020204" pitchFamily="18" charset="0"/>
                <a:ea typeface="Calibri" panose="020F0502020204030204" pitchFamily="34" charset="0"/>
                <a:cs typeface="OfficinaSansStd-Book"/>
              </a:rPr>
              <a:t>AND is used to check if the bit has been set.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Bookman Old Style" panose="02050604050505020204" pitchFamily="18" charset="0"/>
                <a:ea typeface="Calibri" panose="020F0502020204030204" pitchFamily="34" charset="0"/>
                <a:cs typeface="OfficinaSansStd-Book"/>
              </a:rPr>
              <a:t>OR is used to set the bit.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Bookman Old Style" panose="02050604050505020204" pitchFamily="18" charset="0"/>
                <a:ea typeface="Calibri" panose="020F0502020204030204" pitchFamily="34" charset="0"/>
                <a:cs typeface="OfficinaSansStd-Book"/>
              </a:rPr>
              <a:t>XOR is used to clear a bit that has been set.</a:t>
            </a:r>
          </a:p>
          <a:p>
            <a:pPr marL="0" indent="0">
              <a:lnSpc>
                <a:spcPct val="107000"/>
              </a:lnSpc>
              <a:spcAft>
                <a:spcPts val="800"/>
              </a:spcAft>
              <a:buNone/>
            </a:pPr>
            <a:r>
              <a:rPr lang="en-US" sz="1800" dirty="0">
                <a:solidFill>
                  <a:srgbClr val="000000"/>
                </a:solidFill>
                <a:latin typeface="Bookman Old Style" panose="02050604050505020204" pitchFamily="18" charset="0"/>
                <a:ea typeface="Calibri" panose="020F0502020204030204" pitchFamily="34" charset="0"/>
                <a:cs typeface="Times New Roman" panose="02020603050405020304" pitchFamily="18" charset="0"/>
              </a:rPr>
              <a:t>All these three are used with a mask to extract or manipulate specific bits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dirty="0"/>
              <a:t>Use the following links and research on Bitwise manipulation</a:t>
            </a:r>
          </a:p>
        </p:txBody>
      </p:sp>
      <p:sp>
        <p:nvSpPr>
          <p:cNvPr id="5" name="TextBox 4">
            <a:extLst>
              <a:ext uri="{FF2B5EF4-FFF2-40B4-BE49-F238E27FC236}">
                <a16:creationId xmlns:a16="http://schemas.microsoft.com/office/drawing/2014/main" id="{4C0F5B70-D43A-4F04-8448-562C466392A9}"/>
              </a:ext>
            </a:extLst>
          </p:cNvPr>
          <p:cNvSpPr txBox="1"/>
          <p:nvPr/>
        </p:nvSpPr>
        <p:spPr>
          <a:xfrm>
            <a:off x="749137" y="5171105"/>
            <a:ext cx="10863743" cy="369332"/>
          </a:xfrm>
          <a:prstGeom prst="rect">
            <a:avLst/>
          </a:prstGeom>
          <a:noFill/>
        </p:spPr>
        <p:txBody>
          <a:bodyPr wrap="square">
            <a:spAutoFit/>
          </a:bodyPr>
          <a:lstStyle/>
          <a:p>
            <a:r>
              <a:rPr lang="en-US" dirty="0">
                <a:hlinkClick r:id="rId2"/>
              </a:rPr>
              <a:t>https://adacomputerscience.org/concepts/proglang_bitwise_manipulation?examBoard=all&amp;stage=all</a:t>
            </a:r>
            <a:r>
              <a:rPr lang="en-US" dirty="0"/>
              <a:t> </a:t>
            </a:r>
          </a:p>
        </p:txBody>
      </p:sp>
    </p:spTree>
    <p:extLst>
      <p:ext uri="{BB962C8B-B14F-4D97-AF65-F5344CB8AC3E}">
        <p14:creationId xmlns:p14="http://schemas.microsoft.com/office/powerpoint/2010/main" val="3466767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E0B43-26D7-3AD8-F9CF-03532FB557A1}"/>
              </a:ext>
            </a:extLst>
          </p:cNvPr>
          <p:cNvSpPr>
            <a:spLocks noGrp="1"/>
          </p:cNvSpPr>
          <p:nvPr>
            <p:ph type="title"/>
          </p:nvPr>
        </p:nvSpPr>
        <p:spPr>
          <a:xfrm>
            <a:off x="1099457" y="248412"/>
            <a:ext cx="10241280" cy="537972"/>
          </a:xfrm>
        </p:spPr>
        <p:txBody>
          <a:bodyPr anchor="t">
            <a:normAutofit fontScale="90000"/>
          </a:bodyPr>
          <a:lstStyle/>
          <a:p>
            <a:pPr algn="ctr"/>
            <a:r>
              <a:rPr lang="en-US" dirty="0"/>
              <a:t>What is a mask?</a:t>
            </a:r>
          </a:p>
        </p:txBody>
      </p:sp>
      <p:sp>
        <p:nvSpPr>
          <p:cNvPr id="3" name="Content Placeholder 2">
            <a:extLst>
              <a:ext uri="{FF2B5EF4-FFF2-40B4-BE49-F238E27FC236}">
                <a16:creationId xmlns:a16="http://schemas.microsoft.com/office/drawing/2014/main" id="{15D08BE6-E38B-C903-A26D-0ECF8E6989CD}"/>
              </a:ext>
            </a:extLst>
          </p:cNvPr>
          <p:cNvSpPr>
            <a:spLocks noGrp="1"/>
          </p:cNvSpPr>
          <p:nvPr>
            <p:ph idx="1"/>
          </p:nvPr>
        </p:nvSpPr>
        <p:spPr>
          <a:xfrm>
            <a:off x="397330" y="1039586"/>
            <a:ext cx="8866414" cy="5078185"/>
          </a:xfrm>
        </p:spPr>
        <p:txBody>
          <a:bodyPr>
            <a:normAutofit lnSpcReduction="10000"/>
          </a:bodyPr>
          <a:lstStyle/>
          <a:p>
            <a:pPr marL="0" indent="0">
              <a:lnSpc>
                <a:spcPct val="150000"/>
              </a:lnSpc>
              <a:buNone/>
            </a:pPr>
            <a:r>
              <a:rPr lang="en-US" dirty="0">
                <a:latin typeface="Bookman Old Style" panose="02050604050505020204" pitchFamily="18" charset="0"/>
              </a:rPr>
              <a:t>A mask is a binary string that is used in conjunction with a logical bitwise operator to identify or manipulate a single bit (or set of bits) within another binary string.</a:t>
            </a:r>
          </a:p>
          <a:p>
            <a:pPr marL="0" indent="0">
              <a:lnSpc>
                <a:spcPct val="150000"/>
              </a:lnSpc>
              <a:buNone/>
            </a:pPr>
            <a:r>
              <a:rPr lang="en-US" dirty="0">
                <a:latin typeface="Bookman Old Style" panose="02050604050505020204" pitchFamily="18" charset="0"/>
              </a:rPr>
              <a:t>For example, within the status register of a computer processor, each bit has a specific meaning. </a:t>
            </a:r>
          </a:p>
          <a:p>
            <a:pPr marL="0" indent="0">
              <a:lnSpc>
                <a:spcPct val="150000"/>
              </a:lnSpc>
              <a:buNone/>
            </a:pPr>
            <a:r>
              <a:rPr lang="en-US" dirty="0">
                <a:latin typeface="Bookman Old Style" panose="02050604050505020204" pitchFamily="18" charset="0"/>
              </a:rPr>
              <a:t>If the first bit of the status register is used to indicate whether the result of an arithmetic operation was zero (this is called the zero flag), the value of the bit could be examined, set, or reset using a mask of the same length with a 1 in the position of the relevant bit. </a:t>
            </a:r>
          </a:p>
          <a:p>
            <a:pPr marL="0" indent="0">
              <a:lnSpc>
                <a:spcPct val="150000"/>
              </a:lnSpc>
              <a:buNone/>
            </a:pPr>
            <a:r>
              <a:rPr lang="en-US" dirty="0">
                <a:latin typeface="Bookman Old Style" panose="02050604050505020204" pitchFamily="18" charset="0"/>
              </a:rPr>
              <a:t>In this example, the mask chosen would be 10000000, because the zero flag is in the first position.</a:t>
            </a:r>
          </a:p>
          <a:p>
            <a:endParaRPr lang="en-US" dirty="0"/>
          </a:p>
        </p:txBody>
      </p:sp>
    </p:spTree>
    <p:extLst>
      <p:ext uri="{BB962C8B-B14F-4D97-AF65-F5344CB8AC3E}">
        <p14:creationId xmlns:p14="http://schemas.microsoft.com/office/powerpoint/2010/main" val="847673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74D40-114E-D4D1-F246-40D73107B443}"/>
              </a:ext>
            </a:extLst>
          </p:cNvPr>
          <p:cNvSpPr>
            <a:spLocks noGrp="1"/>
          </p:cNvSpPr>
          <p:nvPr>
            <p:ph type="title"/>
          </p:nvPr>
        </p:nvSpPr>
        <p:spPr>
          <a:xfrm>
            <a:off x="1371600" y="291955"/>
            <a:ext cx="10241280" cy="494429"/>
          </a:xfrm>
        </p:spPr>
        <p:txBody>
          <a:bodyPr anchor="t">
            <a:normAutofit fontScale="90000"/>
          </a:bodyPr>
          <a:lstStyle/>
          <a:p>
            <a:r>
              <a:rPr lang="en-US" dirty="0"/>
              <a:t>Logical Bitwise operation</a:t>
            </a:r>
          </a:p>
        </p:txBody>
      </p:sp>
      <p:sp>
        <p:nvSpPr>
          <p:cNvPr id="3" name="Content Placeholder 2">
            <a:extLst>
              <a:ext uri="{FF2B5EF4-FFF2-40B4-BE49-F238E27FC236}">
                <a16:creationId xmlns:a16="http://schemas.microsoft.com/office/drawing/2014/main" id="{BAB5CA12-D82F-4A98-2F8F-6729C8AA85FC}"/>
              </a:ext>
            </a:extLst>
          </p:cNvPr>
          <p:cNvSpPr>
            <a:spLocks noGrp="1"/>
          </p:cNvSpPr>
          <p:nvPr>
            <p:ph idx="1"/>
          </p:nvPr>
        </p:nvSpPr>
        <p:spPr>
          <a:xfrm>
            <a:off x="386443" y="969263"/>
            <a:ext cx="8556171" cy="5355337"/>
          </a:xfrm>
        </p:spPr>
        <p:txBody>
          <a:bodyPr>
            <a:normAutofit/>
          </a:bodyPr>
          <a:lstStyle/>
          <a:p>
            <a:pPr marL="0" indent="0">
              <a:buNone/>
            </a:pPr>
            <a:r>
              <a:rPr lang="en-US" dirty="0">
                <a:latin typeface="Bookman Old Style" panose="02050604050505020204" pitchFamily="18" charset="0"/>
              </a:rPr>
              <a:t>The logical bitwise AND operation takes two binary strings of equal length and performs the logical AND operation on each pair of corresponding bits. </a:t>
            </a:r>
          </a:p>
          <a:p>
            <a:r>
              <a:rPr lang="en-US" dirty="0">
                <a:latin typeface="Bookman Old Style" panose="02050604050505020204" pitchFamily="18" charset="0"/>
              </a:rPr>
              <a:t>The result in each position is 1 if both bits are 1; otherwise, the result is 0.</a:t>
            </a:r>
          </a:p>
          <a:p>
            <a:r>
              <a:rPr lang="en-US" dirty="0">
                <a:latin typeface="Bookman Old Style" panose="02050604050505020204" pitchFamily="18" charset="0"/>
              </a:rPr>
              <a:t>The operation can be used to determine whether a particular bit (or group of bits) is set (1) or clear (0). </a:t>
            </a:r>
          </a:p>
          <a:p>
            <a:r>
              <a:rPr lang="en-US" dirty="0">
                <a:latin typeface="Bookman Old Style" panose="02050604050505020204" pitchFamily="18" charset="0"/>
              </a:rPr>
              <a:t>It can also be used to clear selected bits, i.e. set a bit (or group of bits) to 0.</a:t>
            </a:r>
          </a:p>
          <a:p>
            <a:pPr marL="0" indent="0">
              <a:buNone/>
            </a:pPr>
            <a:endParaRPr lang="en-US" dirty="0"/>
          </a:p>
        </p:txBody>
      </p:sp>
    </p:spTree>
    <p:extLst>
      <p:ext uri="{BB962C8B-B14F-4D97-AF65-F5344CB8AC3E}">
        <p14:creationId xmlns:p14="http://schemas.microsoft.com/office/powerpoint/2010/main" val="3576307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74D40-114E-D4D1-F246-40D73107B443}"/>
              </a:ext>
            </a:extLst>
          </p:cNvPr>
          <p:cNvSpPr>
            <a:spLocks noGrp="1"/>
          </p:cNvSpPr>
          <p:nvPr>
            <p:ph type="title"/>
          </p:nvPr>
        </p:nvSpPr>
        <p:spPr>
          <a:xfrm>
            <a:off x="1371600" y="291955"/>
            <a:ext cx="10241280" cy="494429"/>
          </a:xfrm>
        </p:spPr>
        <p:txBody>
          <a:bodyPr anchor="t">
            <a:normAutofit fontScale="90000"/>
          </a:bodyPr>
          <a:lstStyle/>
          <a:p>
            <a:r>
              <a:rPr lang="en-US" dirty="0"/>
              <a:t>Logical Bitwise operation</a:t>
            </a:r>
          </a:p>
        </p:txBody>
      </p:sp>
      <p:sp>
        <p:nvSpPr>
          <p:cNvPr id="3" name="Content Placeholder 2">
            <a:extLst>
              <a:ext uri="{FF2B5EF4-FFF2-40B4-BE49-F238E27FC236}">
                <a16:creationId xmlns:a16="http://schemas.microsoft.com/office/drawing/2014/main" id="{BAB5CA12-D82F-4A98-2F8F-6729C8AA85FC}"/>
              </a:ext>
            </a:extLst>
          </p:cNvPr>
          <p:cNvSpPr>
            <a:spLocks noGrp="1"/>
          </p:cNvSpPr>
          <p:nvPr>
            <p:ph idx="1"/>
          </p:nvPr>
        </p:nvSpPr>
        <p:spPr>
          <a:xfrm>
            <a:off x="179614" y="969263"/>
            <a:ext cx="7353299" cy="5355337"/>
          </a:xfrm>
        </p:spPr>
        <p:txBody>
          <a:bodyPr>
            <a:normAutofit fontScale="92500" lnSpcReduction="10000"/>
          </a:bodyPr>
          <a:lstStyle/>
          <a:p>
            <a:pPr marL="0" indent="0">
              <a:buNone/>
            </a:pPr>
            <a:r>
              <a:rPr lang="en-US" dirty="0">
                <a:latin typeface="Bookman Old Style" panose="02050604050505020204" pitchFamily="18" charset="0"/>
              </a:rPr>
              <a:t>Example:</a:t>
            </a:r>
          </a:p>
          <a:p>
            <a:pPr marL="0" indent="0">
              <a:buNone/>
            </a:pPr>
            <a:r>
              <a:rPr lang="en-US" dirty="0">
                <a:latin typeface="Bookman Old Style" panose="02050604050505020204" pitchFamily="18" charset="0"/>
              </a:rPr>
              <a:t>A control system uses an 8-bit register to control a set of eight lights. If the bit that controls a light is 1, the light is on. If it is 0, the light is off.</a:t>
            </a:r>
          </a:p>
          <a:p>
            <a:pPr marL="0" indent="0">
              <a:buNone/>
            </a:pPr>
            <a:r>
              <a:rPr lang="en-US" dirty="0">
                <a:latin typeface="Bookman Old Style" panose="02050604050505020204" pitchFamily="18" charset="0"/>
              </a:rPr>
              <a:t>In the table below, the contents of the register show that lights 1, 4, 5, and 8 are on. Lights 2, 3, 6, and 7 are off.</a:t>
            </a:r>
          </a:p>
          <a:p>
            <a:pPr marL="0" indent="0">
              <a:buNone/>
            </a:pPr>
            <a:r>
              <a:rPr lang="en-US" sz="1800" dirty="0">
                <a:effectLst/>
                <a:latin typeface="Bookman Old Style" panose="02050604050505020204" pitchFamily="18" charset="0"/>
                <a:ea typeface="Times New Roman" panose="02020603050405020304" pitchFamily="18" charset="0"/>
              </a:rPr>
              <a:t>Two of the lights (lights 3 and 4) are security lights outside the building. </a:t>
            </a:r>
          </a:p>
          <a:p>
            <a:pPr marL="0" indent="0">
              <a:buNone/>
            </a:pPr>
            <a:r>
              <a:rPr lang="en-US" sz="1800" dirty="0">
                <a:effectLst/>
                <a:latin typeface="Bookman Old Style" panose="02050604050505020204" pitchFamily="18" charset="0"/>
                <a:ea typeface="Times New Roman" panose="02020603050405020304" pitchFamily="18" charset="0"/>
              </a:rPr>
              <a:t>To isolate the bits that control these two external lights, the mask 00110000 is used.</a:t>
            </a:r>
          </a:p>
          <a:p>
            <a:pPr marL="0" indent="0">
              <a:buNone/>
            </a:pPr>
            <a:r>
              <a:rPr lang="en-US" sz="1800" dirty="0">
                <a:effectLst/>
                <a:latin typeface="Bookman Old Style" panose="02050604050505020204" pitchFamily="18" charset="0"/>
                <a:ea typeface="Times New Roman" panose="02020603050405020304" pitchFamily="18" charset="0"/>
                <a:cs typeface="Times New Roman" panose="02020603050405020304" pitchFamily="18" charset="0"/>
              </a:rPr>
              <a:t>To </a:t>
            </a:r>
            <a:r>
              <a:rPr lang="en-US" sz="1800" b="1" dirty="0">
                <a:effectLst/>
                <a:latin typeface="Bookman Old Style" panose="02050604050505020204" pitchFamily="18" charset="0"/>
                <a:ea typeface="Times New Roman" panose="02020603050405020304" pitchFamily="18" charset="0"/>
                <a:cs typeface="Times New Roman" panose="02020603050405020304" pitchFamily="18" charset="0"/>
              </a:rPr>
              <a:t>check</a:t>
            </a:r>
            <a:r>
              <a:rPr lang="en-US" sz="1800" dirty="0">
                <a:effectLst/>
                <a:latin typeface="Bookman Old Style" panose="02050604050505020204" pitchFamily="18" charset="0"/>
                <a:ea typeface="Times New Roman" panose="02020603050405020304" pitchFamily="18" charset="0"/>
                <a:cs typeface="Times New Roman" panose="02020603050405020304" pitchFamily="18" charset="0"/>
              </a:rPr>
              <a:t> whether any of the external lights are on, you can use a logical bitwise </a:t>
            </a:r>
            <a:r>
              <a:rPr lang="en-US" sz="1800" b="1" dirty="0">
                <a:effectLst/>
                <a:latin typeface="Bookman Old Style" panose="02050604050505020204" pitchFamily="18" charset="0"/>
                <a:ea typeface="Times New Roman" panose="02020603050405020304" pitchFamily="18" charset="0"/>
                <a:cs typeface="Times New Roman" panose="02020603050405020304" pitchFamily="18" charset="0"/>
              </a:rPr>
              <a:t>AND</a:t>
            </a:r>
            <a:r>
              <a:rPr lang="en-US" sz="1800" dirty="0">
                <a:effectLst/>
                <a:latin typeface="Bookman Old Style" panose="02050604050505020204" pitchFamily="18" charset="0"/>
                <a:ea typeface="Times New Roman" panose="02020603050405020304" pitchFamily="18" charset="0"/>
                <a:cs typeface="Times New Roman" panose="02020603050405020304" pitchFamily="18" charset="0"/>
              </a:rPr>
              <a:t> operation, in conjunction with the mask, on the contents of the 8-bit register (that reflects the status of all of the lights). If the result is </a:t>
            </a:r>
            <a:r>
              <a:rPr lang="en-US" sz="1800" b="1" dirty="0">
                <a:effectLst/>
                <a:latin typeface="Bookman Old Style" panose="02050604050505020204" pitchFamily="18" charset="0"/>
                <a:ea typeface="Times New Roman" panose="02020603050405020304" pitchFamily="18" charset="0"/>
                <a:cs typeface="Times New Roman" panose="02020603050405020304" pitchFamily="18" charset="0"/>
              </a:rPr>
              <a:t>not</a:t>
            </a:r>
            <a:r>
              <a:rPr lang="en-US" sz="1800" dirty="0">
                <a:effectLst/>
                <a:latin typeface="Bookman Old Style" panose="02050604050505020204" pitchFamily="18" charset="0"/>
                <a:ea typeface="Times New Roman" panose="02020603050405020304" pitchFamily="18" charset="0"/>
                <a:cs typeface="Times New Roman" panose="02020603050405020304" pitchFamily="18" charset="0"/>
              </a:rPr>
              <a:t> zero (00000000), then at least one of the lights is 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effectLst/>
              <a:latin typeface="Bookman Old Style" panose="02050604050505020204" pitchFamily="18" charset="0"/>
              <a:ea typeface="Times New Roman" panose="02020603050405020304" pitchFamily="18" charset="0"/>
            </a:endParaRPr>
          </a:p>
          <a:p>
            <a:pPr marL="0" indent="0">
              <a:buNone/>
            </a:pPr>
            <a:endParaRPr lang="en-US" sz="1800" dirty="0">
              <a:effectLst/>
              <a:latin typeface="Times New Roman" panose="02020603050405020304" pitchFamily="18" charset="0"/>
              <a:ea typeface="Times New Roman" panose="02020603050405020304" pitchFamily="18" charset="0"/>
            </a:endParaRPr>
          </a:p>
          <a:p>
            <a:pPr marL="0" indent="0">
              <a:buNone/>
            </a:pPr>
            <a:endParaRPr lang="en-US" dirty="0"/>
          </a:p>
        </p:txBody>
      </p:sp>
      <p:graphicFrame>
        <p:nvGraphicFramePr>
          <p:cNvPr id="4" name="Table 3">
            <a:extLst>
              <a:ext uri="{FF2B5EF4-FFF2-40B4-BE49-F238E27FC236}">
                <a16:creationId xmlns:a16="http://schemas.microsoft.com/office/drawing/2014/main" id="{5531A5E5-BA0B-275F-C165-9C4E3F4A307D}"/>
              </a:ext>
            </a:extLst>
          </p:cNvPr>
          <p:cNvGraphicFramePr>
            <a:graphicFrameLocks noGrp="1"/>
          </p:cNvGraphicFramePr>
          <p:nvPr>
            <p:extLst>
              <p:ext uri="{D42A27DB-BD31-4B8C-83A1-F6EECF244321}">
                <p14:modId xmlns:p14="http://schemas.microsoft.com/office/powerpoint/2010/main" val="2049345538"/>
              </p:ext>
            </p:extLst>
          </p:nvPr>
        </p:nvGraphicFramePr>
        <p:xfrm>
          <a:off x="8371115" y="2822248"/>
          <a:ext cx="3162299" cy="465238"/>
        </p:xfrm>
        <a:graphic>
          <a:graphicData uri="http://schemas.openxmlformats.org/drawingml/2006/table">
            <a:tbl>
              <a:tblPr firstRow="1" firstCol="1" bandRow="1">
                <a:tableStyleId>{616DA210-FB5B-4158-B5E0-FEB733F419BA}</a:tableStyleId>
              </a:tblPr>
              <a:tblGrid>
                <a:gridCol w="1268185">
                  <a:extLst>
                    <a:ext uri="{9D8B030D-6E8A-4147-A177-3AD203B41FA5}">
                      <a16:colId xmlns:a16="http://schemas.microsoft.com/office/drawing/2014/main" val="4270516442"/>
                    </a:ext>
                  </a:extLst>
                </a:gridCol>
                <a:gridCol w="305405">
                  <a:extLst>
                    <a:ext uri="{9D8B030D-6E8A-4147-A177-3AD203B41FA5}">
                      <a16:colId xmlns:a16="http://schemas.microsoft.com/office/drawing/2014/main" val="1957391401"/>
                    </a:ext>
                  </a:extLst>
                </a:gridCol>
                <a:gridCol w="211666">
                  <a:extLst>
                    <a:ext uri="{9D8B030D-6E8A-4147-A177-3AD203B41FA5}">
                      <a16:colId xmlns:a16="http://schemas.microsoft.com/office/drawing/2014/main" val="1814700691"/>
                    </a:ext>
                  </a:extLst>
                </a:gridCol>
                <a:gridCol w="228600">
                  <a:extLst>
                    <a:ext uri="{9D8B030D-6E8A-4147-A177-3AD203B41FA5}">
                      <a16:colId xmlns:a16="http://schemas.microsoft.com/office/drawing/2014/main" val="2344657451"/>
                    </a:ext>
                  </a:extLst>
                </a:gridCol>
                <a:gridCol w="234043">
                  <a:extLst>
                    <a:ext uri="{9D8B030D-6E8A-4147-A177-3AD203B41FA5}">
                      <a16:colId xmlns:a16="http://schemas.microsoft.com/office/drawing/2014/main" val="3594643959"/>
                    </a:ext>
                  </a:extLst>
                </a:gridCol>
                <a:gridCol w="244929">
                  <a:extLst>
                    <a:ext uri="{9D8B030D-6E8A-4147-A177-3AD203B41FA5}">
                      <a16:colId xmlns:a16="http://schemas.microsoft.com/office/drawing/2014/main" val="3009753408"/>
                    </a:ext>
                  </a:extLst>
                </a:gridCol>
                <a:gridCol w="244928">
                  <a:extLst>
                    <a:ext uri="{9D8B030D-6E8A-4147-A177-3AD203B41FA5}">
                      <a16:colId xmlns:a16="http://schemas.microsoft.com/office/drawing/2014/main" val="600661466"/>
                    </a:ext>
                  </a:extLst>
                </a:gridCol>
                <a:gridCol w="201386">
                  <a:extLst>
                    <a:ext uri="{9D8B030D-6E8A-4147-A177-3AD203B41FA5}">
                      <a16:colId xmlns:a16="http://schemas.microsoft.com/office/drawing/2014/main" val="2095627372"/>
                    </a:ext>
                  </a:extLst>
                </a:gridCol>
                <a:gridCol w="223157">
                  <a:extLst>
                    <a:ext uri="{9D8B030D-6E8A-4147-A177-3AD203B41FA5}">
                      <a16:colId xmlns:a16="http://schemas.microsoft.com/office/drawing/2014/main" val="904980606"/>
                    </a:ext>
                  </a:extLst>
                </a:gridCol>
              </a:tblGrid>
              <a:tr h="232619">
                <a:tc>
                  <a:txBody>
                    <a:bodyPr/>
                    <a:lstStyle/>
                    <a:p>
                      <a:pPr>
                        <a:lnSpc>
                          <a:spcPct val="107000"/>
                        </a:lnSpc>
                        <a:spcAft>
                          <a:spcPts val="800"/>
                        </a:spcAft>
                      </a:pPr>
                      <a:r>
                        <a:rPr lang="en-US" sz="1000">
                          <a:effectLst/>
                        </a:rPr>
                        <a:t>Light numbers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94826703"/>
                  </a:ext>
                </a:extLst>
              </a:tr>
              <a:tr h="232619">
                <a:tc>
                  <a:txBody>
                    <a:bodyPr/>
                    <a:lstStyle/>
                    <a:p>
                      <a:pPr>
                        <a:lnSpc>
                          <a:spcPct val="107000"/>
                        </a:lnSpc>
                        <a:spcAft>
                          <a:spcPts val="800"/>
                        </a:spcAft>
                      </a:pPr>
                      <a:r>
                        <a:rPr lang="en-US" sz="1000">
                          <a:effectLst/>
                        </a:rPr>
                        <a:t>Register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24364247"/>
                  </a:ext>
                </a:extLst>
              </a:tr>
            </a:tbl>
          </a:graphicData>
        </a:graphic>
      </p:graphicFrame>
      <p:graphicFrame>
        <p:nvGraphicFramePr>
          <p:cNvPr id="5" name="Table 4">
            <a:extLst>
              <a:ext uri="{FF2B5EF4-FFF2-40B4-BE49-F238E27FC236}">
                <a16:creationId xmlns:a16="http://schemas.microsoft.com/office/drawing/2014/main" id="{1641958B-1A58-52F0-AD2B-4B878C7F8724}"/>
              </a:ext>
            </a:extLst>
          </p:cNvPr>
          <p:cNvGraphicFramePr>
            <a:graphicFrameLocks noGrp="1"/>
          </p:cNvGraphicFramePr>
          <p:nvPr>
            <p:extLst>
              <p:ext uri="{D42A27DB-BD31-4B8C-83A1-F6EECF244321}">
                <p14:modId xmlns:p14="http://schemas.microsoft.com/office/powerpoint/2010/main" val="3534392136"/>
              </p:ext>
            </p:extLst>
          </p:nvPr>
        </p:nvGraphicFramePr>
        <p:xfrm>
          <a:off x="8521339" y="4333283"/>
          <a:ext cx="3091541" cy="414919"/>
        </p:xfrm>
        <a:graphic>
          <a:graphicData uri="http://schemas.openxmlformats.org/drawingml/2006/table">
            <a:tbl>
              <a:tblPr firstRow="1" firstCol="1" bandRow="1">
                <a:tableStyleId>{616DA210-FB5B-4158-B5E0-FEB733F419BA}</a:tableStyleId>
              </a:tblPr>
              <a:tblGrid>
                <a:gridCol w="1058399">
                  <a:extLst>
                    <a:ext uri="{9D8B030D-6E8A-4147-A177-3AD203B41FA5}">
                      <a16:colId xmlns:a16="http://schemas.microsoft.com/office/drawing/2014/main" val="509323206"/>
                    </a:ext>
                  </a:extLst>
                </a:gridCol>
                <a:gridCol w="240049">
                  <a:extLst>
                    <a:ext uri="{9D8B030D-6E8A-4147-A177-3AD203B41FA5}">
                      <a16:colId xmlns:a16="http://schemas.microsoft.com/office/drawing/2014/main" val="550749386"/>
                    </a:ext>
                  </a:extLst>
                </a:gridCol>
                <a:gridCol w="223878">
                  <a:extLst>
                    <a:ext uri="{9D8B030D-6E8A-4147-A177-3AD203B41FA5}">
                      <a16:colId xmlns:a16="http://schemas.microsoft.com/office/drawing/2014/main" val="1432793149"/>
                    </a:ext>
                  </a:extLst>
                </a:gridCol>
                <a:gridCol w="300062">
                  <a:extLst>
                    <a:ext uri="{9D8B030D-6E8A-4147-A177-3AD203B41FA5}">
                      <a16:colId xmlns:a16="http://schemas.microsoft.com/office/drawing/2014/main" val="678427126"/>
                    </a:ext>
                  </a:extLst>
                </a:gridCol>
                <a:gridCol w="245896">
                  <a:extLst>
                    <a:ext uri="{9D8B030D-6E8A-4147-A177-3AD203B41FA5}">
                      <a16:colId xmlns:a16="http://schemas.microsoft.com/office/drawing/2014/main" val="2577565346"/>
                    </a:ext>
                  </a:extLst>
                </a:gridCol>
                <a:gridCol w="272143">
                  <a:extLst>
                    <a:ext uri="{9D8B030D-6E8A-4147-A177-3AD203B41FA5}">
                      <a16:colId xmlns:a16="http://schemas.microsoft.com/office/drawing/2014/main" val="3486842648"/>
                    </a:ext>
                  </a:extLst>
                </a:gridCol>
                <a:gridCol w="255814">
                  <a:extLst>
                    <a:ext uri="{9D8B030D-6E8A-4147-A177-3AD203B41FA5}">
                      <a16:colId xmlns:a16="http://schemas.microsoft.com/office/drawing/2014/main" val="4022836"/>
                    </a:ext>
                  </a:extLst>
                </a:gridCol>
                <a:gridCol w="288472">
                  <a:extLst>
                    <a:ext uri="{9D8B030D-6E8A-4147-A177-3AD203B41FA5}">
                      <a16:colId xmlns:a16="http://schemas.microsoft.com/office/drawing/2014/main" val="1212671048"/>
                    </a:ext>
                  </a:extLst>
                </a:gridCol>
                <a:gridCol w="206828">
                  <a:extLst>
                    <a:ext uri="{9D8B030D-6E8A-4147-A177-3AD203B41FA5}">
                      <a16:colId xmlns:a16="http://schemas.microsoft.com/office/drawing/2014/main" val="2097634777"/>
                    </a:ext>
                  </a:extLst>
                </a:gridCol>
              </a:tblGrid>
              <a:tr h="259534">
                <a:tc>
                  <a:txBody>
                    <a:bodyPr/>
                    <a:lstStyle/>
                    <a:p>
                      <a:pPr>
                        <a:lnSpc>
                          <a:spcPct val="107000"/>
                        </a:lnSpc>
                        <a:spcAft>
                          <a:spcPts val="800"/>
                        </a:spcAft>
                      </a:pPr>
                      <a:r>
                        <a:rPr lang="en-US" sz="1000" dirty="0">
                          <a:effectLst/>
                        </a:rPr>
                        <a:t>Light numbers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25022880"/>
                  </a:ext>
                </a:extLst>
              </a:tr>
              <a:tr h="153354">
                <a:tc>
                  <a:txBody>
                    <a:bodyPr/>
                    <a:lstStyle/>
                    <a:p>
                      <a:pPr>
                        <a:lnSpc>
                          <a:spcPct val="107000"/>
                        </a:lnSpc>
                        <a:spcAft>
                          <a:spcPts val="800"/>
                        </a:spcAft>
                      </a:pPr>
                      <a:r>
                        <a:rPr lang="en-US" sz="1000">
                          <a:effectLst/>
                        </a:rPr>
                        <a:t>Mask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24069134"/>
                  </a:ext>
                </a:extLst>
              </a:tr>
            </a:tbl>
          </a:graphicData>
        </a:graphic>
      </p:graphicFrame>
      <p:graphicFrame>
        <p:nvGraphicFramePr>
          <p:cNvPr id="6" name="Table 5">
            <a:extLst>
              <a:ext uri="{FF2B5EF4-FFF2-40B4-BE49-F238E27FC236}">
                <a16:creationId xmlns:a16="http://schemas.microsoft.com/office/drawing/2014/main" id="{3CB5839E-D8EE-1729-95F0-F3423F53463F}"/>
              </a:ext>
            </a:extLst>
          </p:cNvPr>
          <p:cNvGraphicFramePr>
            <a:graphicFrameLocks noGrp="1"/>
          </p:cNvGraphicFramePr>
          <p:nvPr>
            <p:extLst>
              <p:ext uri="{D42A27DB-BD31-4B8C-83A1-F6EECF244321}">
                <p14:modId xmlns:p14="http://schemas.microsoft.com/office/powerpoint/2010/main" val="3366654233"/>
              </p:ext>
            </p:extLst>
          </p:nvPr>
        </p:nvGraphicFramePr>
        <p:xfrm>
          <a:off x="7532913" y="5323350"/>
          <a:ext cx="4305294" cy="466155"/>
        </p:xfrm>
        <a:graphic>
          <a:graphicData uri="http://schemas.openxmlformats.org/drawingml/2006/table">
            <a:tbl>
              <a:tblPr firstRow="1" firstCol="1" bandRow="1">
                <a:tableStyleId>{616DA210-FB5B-4158-B5E0-FEB733F419BA}</a:tableStyleId>
              </a:tblPr>
              <a:tblGrid>
                <a:gridCol w="658587">
                  <a:extLst>
                    <a:ext uri="{9D8B030D-6E8A-4147-A177-3AD203B41FA5}">
                      <a16:colId xmlns:a16="http://schemas.microsoft.com/office/drawing/2014/main" val="455780115"/>
                    </a:ext>
                  </a:extLst>
                </a:gridCol>
                <a:gridCol w="402771">
                  <a:extLst>
                    <a:ext uri="{9D8B030D-6E8A-4147-A177-3AD203B41FA5}">
                      <a16:colId xmlns:a16="http://schemas.microsoft.com/office/drawing/2014/main" val="2023620268"/>
                    </a:ext>
                  </a:extLst>
                </a:gridCol>
                <a:gridCol w="373740">
                  <a:extLst>
                    <a:ext uri="{9D8B030D-6E8A-4147-A177-3AD203B41FA5}">
                      <a16:colId xmlns:a16="http://schemas.microsoft.com/office/drawing/2014/main" val="2701292944"/>
                    </a:ext>
                  </a:extLst>
                </a:gridCol>
                <a:gridCol w="478366">
                  <a:extLst>
                    <a:ext uri="{9D8B030D-6E8A-4147-A177-3AD203B41FA5}">
                      <a16:colId xmlns:a16="http://schemas.microsoft.com/office/drawing/2014/main" val="3805543430"/>
                    </a:ext>
                  </a:extLst>
                </a:gridCol>
                <a:gridCol w="478366">
                  <a:extLst>
                    <a:ext uri="{9D8B030D-6E8A-4147-A177-3AD203B41FA5}">
                      <a16:colId xmlns:a16="http://schemas.microsoft.com/office/drawing/2014/main" val="2677434855"/>
                    </a:ext>
                  </a:extLst>
                </a:gridCol>
                <a:gridCol w="478366">
                  <a:extLst>
                    <a:ext uri="{9D8B030D-6E8A-4147-A177-3AD203B41FA5}">
                      <a16:colId xmlns:a16="http://schemas.microsoft.com/office/drawing/2014/main" val="2714966793"/>
                    </a:ext>
                  </a:extLst>
                </a:gridCol>
                <a:gridCol w="478366">
                  <a:extLst>
                    <a:ext uri="{9D8B030D-6E8A-4147-A177-3AD203B41FA5}">
                      <a16:colId xmlns:a16="http://schemas.microsoft.com/office/drawing/2014/main" val="3786675398"/>
                    </a:ext>
                  </a:extLst>
                </a:gridCol>
                <a:gridCol w="478366">
                  <a:extLst>
                    <a:ext uri="{9D8B030D-6E8A-4147-A177-3AD203B41FA5}">
                      <a16:colId xmlns:a16="http://schemas.microsoft.com/office/drawing/2014/main" val="922857821"/>
                    </a:ext>
                  </a:extLst>
                </a:gridCol>
                <a:gridCol w="478366">
                  <a:extLst>
                    <a:ext uri="{9D8B030D-6E8A-4147-A177-3AD203B41FA5}">
                      <a16:colId xmlns:a16="http://schemas.microsoft.com/office/drawing/2014/main" val="3099716198"/>
                    </a:ext>
                  </a:extLst>
                </a:gridCol>
              </a:tblGrid>
              <a:tr h="155321">
                <a:tc>
                  <a:txBody>
                    <a:bodyPr/>
                    <a:lstStyle/>
                    <a:p>
                      <a:pPr>
                        <a:lnSpc>
                          <a:spcPct val="107000"/>
                        </a:lnSpc>
                        <a:spcAft>
                          <a:spcPts val="800"/>
                        </a:spcAft>
                      </a:pPr>
                      <a:r>
                        <a:rPr lang="en-US" sz="1000">
                          <a:effectLst/>
                        </a:rPr>
                        <a:t>Register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33540402"/>
                  </a:ext>
                </a:extLst>
              </a:tr>
              <a:tr h="155321">
                <a:tc>
                  <a:txBody>
                    <a:bodyPr/>
                    <a:lstStyle/>
                    <a:p>
                      <a:pPr>
                        <a:lnSpc>
                          <a:spcPct val="107000"/>
                        </a:lnSpc>
                        <a:spcAft>
                          <a:spcPts val="800"/>
                        </a:spcAft>
                      </a:pPr>
                      <a:r>
                        <a:rPr lang="en-US" sz="1000">
                          <a:effectLst/>
                        </a:rPr>
                        <a:t>Mask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4075941"/>
                  </a:ext>
                </a:extLst>
              </a:tr>
              <a:tr h="155321">
                <a:tc>
                  <a:txBody>
                    <a:bodyPr/>
                    <a:lstStyle/>
                    <a:p>
                      <a:pPr>
                        <a:lnSpc>
                          <a:spcPct val="107000"/>
                        </a:lnSpc>
                        <a:spcAft>
                          <a:spcPts val="800"/>
                        </a:spcAft>
                      </a:pPr>
                      <a:r>
                        <a:rPr lang="en-US" sz="1000">
                          <a:effectLst/>
                        </a:rPr>
                        <a:t>AND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15140551"/>
                  </a:ext>
                </a:extLst>
              </a:tr>
            </a:tbl>
          </a:graphicData>
        </a:graphic>
      </p:graphicFrame>
    </p:spTree>
    <p:extLst>
      <p:ext uri="{BB962C8B-B14F-4D97-AF65-F5344CB8AC3E}">
        <p14:creationId xmlns:p14="http://schemas.microsoft.com/office/powerpoint/2010/main" val="28160719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74D40-114E-D4D1-F246-40D73107B443}"/>
              </a:ext>
            </a:extLst>
          </p:cNvPr>
          <p:cNvSpPr>
            <a:spLocks noGrp="1"/>
          </p:cNvSpPr>
          <p:nvPr>
            <p:ph type="title"/>
          </p:nvPr>
        </p:nvSpPr>
        <p:spPr>
          <a:xfrm>
            <a:off x="1371600" y="291955"/>
            <a:ext cx="10241280" cy="494429"/>
          </a:xfrm>
        </p:spPr>
        <p:txBody>
          <a:bodyPr anchor="t">
            <a:normAutofit fontScale="90000"/>
          </a:bodyPr>
          <a:lstStyle/>
          <a:p>
            <a:r>
              <a:rPr lang="en-US" dirty="0"/>
              <a:t>Logical Bitwise operation</a:t>
            </a:r>
          </a:p>
        </p:txBody>
      </p:sp>
      <p:sp>
        <p:nvSpPr>
          <p:cNvPr id="3" name="Content Placeholder 2">
            <a:extLst>
              <a:ext uri="{FF2B5EF4-FFF2-40B4-BE49-F238E27FC236}">
                <a16:creationId xmlns:a16="http://schemas.microsoft.com/office/drawing/2014/main" id="{BAB5CA12-D82F-4A98-2F8F-6729C8AA85FC}"/>
              </a:ext>
            </a:extLst>
          </p:cNvPr>
          <p:cNvSpPr>
            <a:spLocks noGrp="1"/>
          </p:cNvSpPr>
          <p:nvPr>
            <p:ph idx="1"/>
          </p:nvPr>
        </p:nvSpPr>
        <p:spPr>
          <a:xfrm>
            <a:off x="179614" y="969263"/>
            <a:ext cx="7353299" cy="5355337"/>
          </a:xfrm>
        </p:spPr>
        <p:txBody>
          <a:bodyPr>
            <a:normAutofit/>
          </a:bodyPr>
          <a:lstStyle/>
          <a:p>
            <a:pPr marL="0" indent="0">
              <a:buNone/>
            </a:pPr>
            <a:r>
              <a:rPr lang="en-US" dirty="0">
                <a:latin typeface="Bookman Old Style" panose="02050604050505020204" pitchFamily="18" charset="0"/>
              </a:rPr>
              <a:t>Use of the operation to clear selected bits</a:t>
            </a:r>
          </a:p>
          <a:p>
            <a:pPr marL="0" indent="0">
              <a:buNone/>
            </a:pPr>
            <a:r>
              <a:rPr lang="en-US" sz="1800" dirty="0">
                <a:effectLst/>
                <a:latin typeface="Bookman Old Style" panose="02050604050505020204" pitchFamily="18" charset="0"/>
                <a:ea typeface="Times New Roman" panose="02020603050405020304" pitchFamily="18" charset="0"/>
                <a:cs typeface="Times New Roman" panose="02020603050405020304" pitchFamily="18" charset="0"/>
              </a:rPr>
              <a:t>To </a:t>
            </a:r>
            <a:r>
              <a:rPr lang="en-US" sz="1800" b="1" dirty="0">
                <a:effectLst/>
                <a:latin typeface="Bookman Old Style" panose="02050604050505020204" pitchFamily="18" charset="0"/>
                <a:ea typeface="Times New Roman" panose="02020603050405020304" pitchFamily="18" charset="0"/>
                <a:cs typeface="Times New Roman" panose="02020603050405020304" pitchFamily="18" charset="0"/>
              </a:rPr>
              <a:t>check</a:t>
            </a:r>
            <a:r>
              <a:rPr lang="en-US" sz="1800" dirty="0">
                <a:effectLst/>
                <a:latin typeface="Bookman Old Style" panose="02050604050505020204" pitchFamily="18" charset="0"/>
                <a:ea typeface="Times New Roman" panose="02020603050405020304" pitchFamily="18" charset="0"/>
                <a:cs typeface="Times New Roman" panose="02020603050405020304" pitchFamily="18" charset="0"/>
              </a:rPr>
              <a:t> whether any of the external lights are on, you can use a logical bitwise </a:t>
            </a:r>
            <a:r>
              <a:rPr lang="en-US" sz="1800" b="1" dirty="0">
                <a:effectLst/>
                <a:latin typeface="Bookman Old Style" panose="02050604050505020204" pitchFamily="18" charset="0"/>
                <a:ea typeface="Times New Roman" panose="02020603050405020304" pitchFamily="18" charset="0"/>
                <a:cs typeface="Times New Roman" panose="02020603050405020304" pitchFamily="18" charset="0"/>
              </a:rPr>
              <a:t>AND</a:t>
            </a:r>
            <a:r>
              <a:rPr lang="en-US" sz="1800" dirty="0">
                <a:effectLst/>
                <a:latin typeface="Bookman Old Style" panose="02050604050505020204" pitchFamily="18" charset="0"/>
                <a:ea typeface="Times New Roman" panose="02020603050405020304" pitchFamily="18" charset="0"/>
                <a:cs typeface="Times New Roman" panose="02020603050405020304" pitchFamily="18" charset="0"/>
              </a:rPr>
              <a:t> operation, in conjunction with the mask, on the contents of the 8-bit register (that reflects the status of all of the lights). If the result is </a:t>
            </a:r>
            <a:r>
              <a:rPr lang="en-US" sz="1800" b="1" dirty="0">
                <a:effectLst/>
                <a:latin typeface="Bookman Old Style" panose="02050604050505020204" pitchFamily="18" charset="0"/>
                <a:ea typeface="Times New Roman" panose="02020603050405020304" pitchFamily="18" charset="0"/>
                <a:cs typeface="Times New Roman" panose="02020603050405020304" pitchFamily="18" charset="0"/>
              </a:rPr>
              <a:t>not</a:t>
            </a:r>
            <a:r>
              <a:rPr lang="en-US" sz="1800" dirty="0">
                <a:effectLst/>
                <a:latin typeface="Bookman Old Style" panose="02050604050505020204" pitchFamily="18" charset="0"/>
                <a:ea typeface="Times New Roman" panose="02020603050405020304" pitchFamily="18" charset="0"/>
                <a:cs typeface="Times New Roman" panose="02020603050405020304" pitchFamily="18" charset="0"/>
              </a:rPr>
              <a:t> zero (00000000), then at least one of the lights is 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effectLst/>
              <a:latin typeface="Times New Roman" panose="02020603050405020304" pitchFamily="18" charset="0"/>
              <a:ea typeface="Times New Roman" panose="02020603050405020304" pitchFamily="18" charset="0"/>
            </a:endParaRPr>
          </a:p>
          <a:p>
            <a:pPr marL="0" indent="0">
              <a:buNone/>
            </a:pPr>
            <a:endParaRPr lang="en-US" dirty="0"/>
          </a:p>
        </p:txBody>
      </p:sp>
      <p:graphicFrame>
        <p:nvGraphicFramePr>
          <p:cNvPr id="4" name="Table 3">
            <a:extLst>
              <a:ext uri="{FF2B5EF4-FFF2-40B4-BE49-F238E27FC236}">
                <a16:creationId xmlns:a16="http://schemas.microsoft.com/office/drawing/2014/main" id="{5531A5E5-BA0B-275F-C165-9C4E3F4A307D}"/>
              </a:ext>
            </a:extLst>
          </p:cNvPr>
          <p:cNvGraphicFramePr>
            <a:graphicFrameLocks noGrp="1"/>
          </p:cNvGraphicFramePr>
          <p:nvPr/>
        </p:nvGraphicFramePr>
        <p:xfrm>
          <a:off x="8371115" y="2822248"/>
          <a:ext cx="3162299" cy="465238"/>
        </p:xfrm>
        <a:graphic>
          <a:graphicData uri="http://schemas.openxmlformats.org/drawingml/2006/table">
            <a:tbl>
              <a:tblPr firstRow="1" firstCol="1" bandRow="1">
                <a:tableStyleId>{616DA210-FB5B-4158-B5E0-FEB733F419BA}</a:tableStyleId>
              </a:tblPr>
              <a:tblGrid>
                <a:gridCol w="1268185">
                  <a:extLst>
                    <a:ext uri="{9D8B030D-6E8A-4147-A177-3AD203B41FA5}">
                      <a16:colId xmlns:a16="http://schemas.microsoft.com/office/drawing/2014/main" val="4270516442"/>
                    </a:ext>
                  </a:extLst>
                </a:gridCol>
                <a:gridCol w="305405">
                  <a:extLst>
                    <a:ext uri="{9D8B030D-6E8A-4147-A177-3AD203B41FA5}">
                      <a16:colId xmlns:a16="http://schemas.microsoft.com/office/drawing/2014/main" val="1957391401"/>
                    </a:ext>
                  </a:extLst>
                </a:gridCol>
                <a:gridCol w="211666">
                  <a:extLst>
                    <a:ext uri="{9D8B030D-6E8A-4147-A177-3AD203B41FA5}">
                      <a16:colId xmlns:a16="http://schemas.microsoft.com/office/drawing/2014/main" val="1814700691"/>
                    </a:ext>
                  </a:extLst>
                </a:gridCol>
                <a:gridCol w="228600">
                  <a:extLst>
                    <a:ext uri="{9D8B030D-6E8A-4147-A177-3AD203B41FA5}">
                      <a16:colId xmlns:a16="http://schemas.microsoft.com/office/drawing/2014/main" val="2344657451"/>
                    </a:ext>
                  </a:extLst>
                </a:gridCol>
                <a:gridCol w="234043">
                  <a:extLst>
                    <a:ext uri="{9D8B030D-6E8A-4147-A177-3AD203B41FA5}">
                      <a16:colId xmlns:a16="http://schemas.microsoft.com/office/drawing/2014/main" val="3594643959"/>
                    </a:ext>
                  </a:extLst>
                </a:gridCol>
                <a:gridCol w="244929">
                  <a:extLst>
                    <a:ext uri="{9D8B030D-6E8A-4147-A177-3AD203B41FA5}">
                      <a16:colId xmlns:a16="http://schemas.microsoft.com/office/drawing/2014/main" val="3009753408"/>
                    </a:ext>
                  </a:extLst>
                </a:gridCol>
                <a:gridCol w="244928">
                  <a:extLst>
                    <a:ext uri="{9D8B030D-6E8A-4147-A177-3AD203B41FA5}">
                      <a16:colId xmlns:a16="http://schemas.microsoft.com/office/drawing/2014/main" val="600661466"/>
                    </a:ext>
                  </a:extLst>
                </a:gridCol>
                <a:gridCol w="201386">
                  <a:extLst>
                    <a:ext uri="{9D8B030D-6E8A-4147-A177-3AD203B41FA5}">
                      <a16:colId xmlns:a16="http://schemas.microsoft.com/office/drawing/2014/main" val="2095627372"/>
                    </a:ext>
                  </a:extLst>
                </a:gridCol>
                <a:gridCol w="223157">
                  <a:extLst>
                    <a:ext uri="{9D8B030D-6E8A-4147-A177-3AD203B41FA5}">
                      <a16:colId xmlns:a16="http://schemas.microsoft.com/office/drawing/2014/main" val="904980606"/>
                    </a:ext>
                  </a:extLst>
                </a:gridCol>
              </a:tblGrid>
              <a:tr h="232619">
                <a:tc>
                  <a:txBody>
                    <a:bodyPr/>
                    <a:lstStyle/>
                    <a:p>
                      <a:pPr>
                        <a:lnSpc>
                          <a:spcPct val="107000"/>
                        </a:lnSpc>
                        <a:spcAft>
                          <a:spcPts val="800"/>
                        </a:spcAft>
                      </a:pPr>
                      <a:r>
                        <a:rPr lang="en-US" sz="1000">
                          <a:effectLst/>
                        </a:rPr>
                        <a:t>Light numbers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94826703"/>
                  </a:ext>
                </a:extLst>
              </a:tr>
              <a:tr h="232619">
                <a:tc>
                  <a:txBody>
                    <a:bodyPr/>
                    <a:lstStyle/>
                    <a:p>
                      <a:pPr>
                        <a:lnSpc>
                          <a:spcPct val="107000"/>
                        </a:lnSpc>
                        <a:spcAft>
                          <a:spcPts val="800"/>
                        </a:spcAft>
                      </a:pPr>
                      <a:r>
                        <a:rPr lang="en-US" sz="1000">
                          <a:effectLst/>
                        </a:rPr>
                        <a:t>Register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24364247"/>
                  </a:ext>
                </a:extLst>
              </a:tr>
            </a:tbl>
          </a:graphicData>
        </a:graphic>
      </p:graphicFrame>
      <p:graphicFrame>
        <p:nvGraphicFramePr>
          <p:cNvPr id="5" name="Table 4">
            <a:extLst>
              <a:ext uri="{FF2B5EF4-FFF2-40B4-BE49-F238E27FC236}">
                <a16:creationId xmlns:a16="http://schemas.microsoft.com/office/drawing/2014/main" id="{1641958B-1A58-52F0-AD2B-4B878C7F8724}"/>
              </a:ext>
            </a:extLst>
          </p:cNvPr>
          <p:cNvGraphicFramePr>
            <a:graphicFrameLocks noGrp="1"/>
          </p:cNvGraphicFramePr>
          <p:nvPr/>
        </p:nvGraphicFramePr>
        <p:xfrm>
          <a:off x="8521339" y="4333283"/>
          <a:ext cx="3091541" cy="414919"/>
        </p:xfrm>
        <a:graphic>
          <a:graphicData uri="http://schemas.openxmlformats.org/drawingml/2006/table">
            <a:tbl>
              <a:tblPr firstRow="1" firstCol="1" bandRow="1">
                <a:tableStyleId>{616DA210-FB5B-4158-B5E0-FEB733F419BA}</a:tableStyleId>
              </a:tblPr>
              <a:tblGrid>
                <a:gridCol w="1058399">
                  <a:extLst>
                    <a:ext uri="{9D8B030D-6E8A-4147-A177-3AD203B41FA5}">
                      <a16:colId xmlns:a16="http://schemas.microsoft.com/office/drawing/2014/main" val="509323206"/>
                    </a:ext>
                  </a:extLst>
                </a:gridCol>
                <a:gridCol w="240049">
                  <a:extLst>
                    <a:ext uri="{9D8B030D-6E8A-4147-A177-3AD203B41FA5}">
                      <a16:colId xmlns:a16="http://schemas.microsoft.com/office/drawing/2014/main" val="550749386"/>
                    </a:ext>
                  </a:extLst>
                </a:gridCol>
                <a:gridCol w="223878">
                  <a:extLst>
                    <a:ext uri="{9D8B030D-6E8A-4147-A177-3AD203B41FA5}">
                      <a16:colId xmlns:a16="http://schemas.microsoft.com/office/drawing/2014/main" val="1432793149"/>
                    </a:ext>
                  </a:extLst>
                </a:gridCol>
                <a:gridCol w="300062">
                  <a:extLst>
                    <a:ext uri="{9D8B030D-6E8A-4147-A177-3AD203B41FA5}">
                      <a16:colId xmlns:a16="http://schemas.microsoft.com/office/drawing/2014/main" val="678427126"/>
                    </a:ext>
                  </a:extLst>
                </a:gridCol>
                <a:gridCol w="245896">
                  <a:extLst>
                    <a:ext uri="{9D8B030D-6E8A-4147-A177-3AD203B41FA5}">
                      <a16:colId xmlns:a16="http://schemas.microsoft.com/office/drawing/2014/main" val="2577565346"/>
                    </a:ext>
                  </a:extLst>
                </a:gridCol>
                <a:gridCol w="272143">
                  <a:extLst>
                    <a:ext uri="{9D8B030D-6E8A-4147-A177-3AD203B41FA5}">
                      <a16:colId xmlns:a16="http://schemas.microsoft.com/office/drawing/2014/main" val="3486842648"/>
                    </a:ext>
                  </a:extLst>
                </a:gridCol>
                <a:gridCol w="255814">
                  <a:extLst>
                    <a:ext uri="{9D8B030D-6E8A-4147-A177-3AD203B41FA5}">
                      <a16:colId xmlns:a16="http://schemas.microsoft.com/office/drawing/2014/main" val="4022836"/>
                    </a:ext>
                  </a:extLst>
                </a:gridCol>
                <a:gridCol w="288472">
                  <a:extLst>
                    <a:ext uri="{9D8B030D-6E8A-4147-A177-3AD203B41FA5}">
                      <a16:colId xmlns:a16="http://schemas.microsoft.com/office/drawing/2014/main" val="1212671048"/>
                    </a:ext>
                  </a:extLst>
                </a:gridCol>
                <a:gridCol w="206828">
                  <a:extLst>
                    <a:ext uri="{9D8B030D-6E8A-4147-A177-3AD203B41FA5}">
                      <a16:colId xmlns:a16="http://schemas.microsoft.com/office/drawing/2014/main" val="2097634777"/>
                    </a:ext>
                  </a:extLst>
                </a:gridCol>
              </a:tblGrid>
              <a:tr h="259534">
                <a:tc>
                  <a:txBody>
                    <a:bodyPr/>
                    <a:lstStyle/>
                    <a:p>
                      <a:pPr>
                        <a:lnSpc>
                          <a:spcPct val="107000"/>
                        </a:lnSpc>
                        <a:spcAft>
                          <a:spcPts val="800"/>
                        </a:spcAft>
                      </a:pPr>
                      <a:r>
                        <a:rPr lang="en-US" sz="1000" dirty="0">
                          <a:effectLst/>
                        </a:rPr>
                        <a:t>Light numbers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8</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25022880"/>
                  </a:ext>
                </a:extLst>
              </a:tr>
              <a:tr h="153354">
                <a:tc>
                  <a:txBody>
                    <a:bodyPr/>
                    <a:lstStyle/>
                    <a:p>
                      <a:pPr>
                        <a:lnSpc>
                          <a:spcPct val="107000"/>
                        </a:lnSpc>
                        <a:spcAft>
                          <a:spcPts val="800"/>
                        </a:spcAft>
                      </a:pPr>
                      <a:r>
                        <a:rPr lang="en-US" sz="1000">
                          <a:effectLst/>
                        </a:rPr>
                        <a:t>Mask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24069134"/>
                  </a:ext>
                </a:extLst>
              </a:tr>
            </a:tbl>
          </a:graphicData>
        </a:graphic>
      </p:graphicFrame>
      <p:graphicFrame>
        <p:nvGraphicFramePr>
          <p:cNvPr id="6" name="Table 5">
            <a:extLst>
              <a:ext uri="{FF2B5EF4-FFF2-40B4-BE49-F238E27FC236}">
                <a16:creationId xmlns:a16="http://schemas.microsoft.com/office/drawing/2014/main" id="{3CB5839E-D8EE-1729-95F0-F3423F53463F}"/>
              </a:ext>
            </a:extLst>
          </p:cNvPr>
          <p:cNvGraphicFramePr>
            <a:graphicFrameLocks noGrp="1"/>
          </p:cNvGraphicFramePr>
          <p:nvPr/>
        </p:nvGraphicFramePr>
        <p:xfrm>
          <a:off x="7532913" y="5323350"/>
          <a:ext cx="4305294" cy="466155"/>
        </p:xfrm>
        <a:graphic>
          <a:graphicData uri="http://schemas.openxmlformats.org/drawingml/2006/table">
            <a:tbl>
              <a:tblPr firstRow="1" firstCol="1" bandRow="1">
                <a:tableStyleId>{616DA210-FB5B-4158-B5E0-FEB733F419BA}</a:tableStyleId>
              </a:tblPr>
              <a:tblGrid>
                <a:gridCol w="658587">
                  <a:extLst>
                    <a:ext uri="{9D8B030D-6E8A-4147-A177-3AD203B41FA5}">
                      <a16:colId xmlns:a16="http://schemas.microsoft.com/office/drawing/2014/main" val="455780115"/>
                    </a:ext>
                  </a:extLst>
                </a:gridCol>
                <a:gridCol w="402771">
                  <a:extLst>
                    <a:ext uri="{9D8B030D-6E8A-4147-A177-3AD203B41FA5}">
                      <a16:colId xmlns:a16="http://schemas.microsoft.com/office/drawing/2014/main" val="2023620268"/>
                    </a:ext>
                  </a:extLst>
                </a:gridCol>
                <a:gridCol w="373740">
                  <a:extLst>
                    <a:ext uri="{9D8B030D-6E8A-4147-A177-3AD203B41FA5}">
                      <a16:colId xmlns:a16="http://schemas.microsoft.com/office/drawing/2014/main" val="2701292944"/>
                    </a:ext>
                  </a:extLst>
                </a:gridCol>
                <a:gridCol w="478366">
                  <a:extLst>
                    <a:ext uri="{9D8B030D-6E8A-4147-A177-3AD203B41FA5}">
                      <a16:colId xmlns:a16="http://schemas.microsoft.com/office/drawing/2014/main" val="3805543430"/>
                    </a:ext>
                  </a:extLst>
                </a:gridCol>
                <a:gridCol w="478366">
                  <a:extLst>
                    <a:ext uri="{9D8B030D-6E8A-4147-A177-3AD203B41FA5}">
                      <a16:colId xmlns:a16="http://schemas.microsoft.com/office/drawing/2014/main" val="2677434855"/>
                    </a:ext>
                  </a:extLst>
                </a:gridCol>
                <a:gridCol w="478366">
                  <a:extLst>
                    <a:ext uri="{9D8B030D-6E8A-4147-A177-3AD203B41FA5}">
                      <a16:colId xmlns:a16="http://schemas.microsoft.com/office/drawing/2014/main" val="2714966793"/>
                    </a:ext>
                  </a:extLst>
                </a:gridCol>
                <a:gridCol w="478366">
                  <a:extLst>
                    <a:ext uri="{9D8B030D-6E8A-4147-A177-3AD203B41FA5}">
                      <a16:colId xmlns:a16="http://schemas.microsoft.com/office/drawing/2014/main" val="3786675398"/>
                    </a:ext>
                  </a:extLst>
                </a:gridCol>
                <a:gridCol w="478366">
                  <a:extLst>
                    <a:ext uri="{9D8B030D-6E8A-4147-A177-3AD203B41FA5}">
                      <a16:colId xmlns:a16="http://schemas.microsoft.com/office/drawing/2014/main" val="922857821"/>
                    </a:ext>
                  </a:extLst>
                </a:gridCol>
                <a:gridCol w="478366">
                  <a:extLst>
                    <a:ext uri="{9D8B030D-6E8A-4147-A177-3AD203B41FA5}">
                      <a16:colId xmlns:a16="http://schemas.microsoft.com/office/drawing/2014/main" val="3099716198"/>
                    </a:ext>
                  </a:extLst>
                </a:gridCol>
              </a:tblGrid>
              <a:tr h="155321">
                <a:tc>
                  <a:txBody>
                    <a:bodyPr/>
                    <a:lstStyle/>
                    <a:p>
                      <a:pPr>
                        <a:lnSpc>
                          <a:spcPct val="107000"/>
                        </a:lnSpc>
                        <a:spcAft>
                          <a:spcPts val="800"/>
                        </a:spcAft>
                      </a:pPr>
                      <a:r>
                        <a:rPr lang="en-US" sz="1000">
                          <a:effectLst/>
                        </a:rPr>
                        <a:t>Register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33540402"/>
                  </a:ext>
                </a:extLst>
              </a:tr>
              <a:tr h="155321">
                <a:tc>
                  <a:txBody>
                    <a:bodyPr/>
                    <a:lstStyle/>
                    <a:p>
                      <a:pPr>
                        <a:lnSpc>
                          <a:spcPct val="107000"/>
                        </a:lnSpc>
                        <a:spcAft>
                          <a:spcPts val="800"/>
                        </a:spcAft>
                      </a:pPr>
                      <a:r>
                        <a:rPr lang="en-US" sz="1000">
                          <a:effectLst/>
                        </a:rPr>
                        <a:t>Mask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4075941"/>
                  </a:ext>
                </a:extLst>
              </a:tr>
              <a:tr h="155321">
                <a:tc>
                  <a:txBody>
                    <a:bodyPr/>
                    <a:lstStyle/>
                    <a:p>
                      <a:pPr>
                        <a:lnSpc>
                          <a:spcPct val="107000"/>
                        </a:lnSpc>
                        <a:spcAft>
                          <a:spcPts val="800"/>
                        </a:spcAft>
                      </a:pPr>
                      <a:r>
                        <a:rPr lang="en-US" sz="1000">
                          <a:effectLst/>
                        </a:rPr>
                        <a:t>AND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a:effectLst/>
                        </a:rPr>
                        <a:t>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000" dirty="0">
                          <a:effectLst/>
                        </a:rPr>
                        <a:t>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15140551"/>
                  </a:ext>
                </a:extLst>
              </a:tr>
            </a:tbl>
          </a:graphicData>
        </a:graphic>
      </p:graphicFrame>
    </p:spTree>
    <p:extLst>
      <p:ext uri="{BB962C8B-B14F-4D97-AF65-F5344CB8AC3E}">
        <p14:creationId xmlns:p14="http://schemas.microsoft.com/office/powerpoint/2010/main" val="1440114815"/>
      </p:ext>
    </p:extLst>
  </p:cSld>
  <p:clrMapOvr>
    <a:masterClrMapping/>
  </p:clrMapOvr>
</p:sld>
</file>

<file path=ppt/theme/theme1.xml><?xml version="1.0" encoding="utf-8"?>
<a:theme xmlns:a="http://schemas.openxmlformats.org/drawingml/2006/main" name="GradientRiseVTI">
  <a:themeElements>
    <a:clrScheme name="GradientRise">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emplate>Gradient rise</Template>
  <TotalTime>64</TotalTime>
  <Words>942</Words>
  <Application>Microsoft Office PowerPoint</Application>
  <PresentationFormat>Widescreen</PresentationFormat>
  <Paragraphs>169</Paragraphs>
  <Slides>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Avenir Next LT Pro</vt:lpstr>
      <vt:lpstr>Avenir Next LT Pro Light</vt:lpstr>
      <vt:lpstr>Bookman Old Style</vt:lpstr>
      <vt:lpstr>Calibri</vt:lpstr>
      <vt:lpstr>Times New Roman</vt:lpstr>
      <vt:lpstr>GradientRiseVTI</vt:lpstr>
      <vt:lpstr>Bitwise manipulation</vt:lpstr>
      <vt:lpstr>What is Bitwise Manipulation</vt:lpstr>
      <vt:lpstr>Video lesson</vt:lpstr>
      <vt:lpstr>Bitwise Manipulation in monitoring and control system</vt:lpstr>
      <vt:lpstr>Logical operators that are used with Bitwise manipulation </vt:lpstr>
      <vt:lpstr>What is a mask?</vt:lpstr>
      <vt:lpstr>Logical Bitwise operation</vt:lpstr>
      <vt:lpstr>Logical Bitwise operation</vt:lpstr>
      <vt:lpstr>Logical Bitwise operation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Bitwise manipulation</dc:title>
  <dc:creator>Janet ReidSterling</dc:creator>
  <cp:lastModifiedBy>Janet ReidSterling</cp:lastModifiedBy>
  <cp:revision>7</cp:revision>
  <dcterms:created xsi:type="dcterms:W3CDTF">2023-10-21T01:25:56Z</dcterms:created>
  <dcterms:modified xsi:type="dcterms:W3CDTF">2023-10-24T02:52:19Z</dcterms:modified>
</cp:coreProperties>
</file>

<file path=docProps/thumbnail.jpeg>
</file>